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369" r:id="rId4"/>
    <p:sldId id="370" r:id="rId5"/>
    <p:sldId id="372" r:id="rId6"/>
    <p:sldId id="373" r:id="rId7"/>
    <p:sldId id="374" r:id="rId8"/>
    <p:sldId id="375" r:id="rId9"/>
    <p:sldId id="376" r:id="rId10"/>
    <p:sldId id="380" r:id="rId11"/>
    <p:sldId id="378" r:id="rId12"/>
    <p:sldId id="379" r:id="rId13"/>
    <p:sldId id="259" r:id="rId14"/>
    <p:sldId id="261" r:id="rId15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7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25CC32-1271-41A5-8204-4E2FBDA55E23}" type="doc">
      <dgm:prSet loTypeId="urn:microsoft.com/office/officeart/2005/8/layout/cycle6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CAA2454-2C2A-4FA4-8A56-B8F52B367374}">
      <dgm:prSet/>
      <dgm:spPr/>
      <dgm:t>
        <a:bodyPr/>
        <a:lstStyle/>
        <a:p>
          <a:r>
            <a:rPr lang="ru-RU" dirty="0"/>
            <a:t>Эмоция(счастье)</a:t>
          </a:r>
          <a:endParaRPr lang="en-US" dirty="0"/>
        </a:p>
      </dgm:t>
    </dgm:pt>
    <dgm:pt modelId="{F918F19F-7812-4872-866F-E42999E2A2E3}" type="parTrans" cxnId="{04617147-165E-4FBF-A92E-3BFFF181DDB1}">
      <dgm:prSet/>
      <dgm:spPr/>
      <dgm:t>
        <a:bodyPr/>
        <a:lstStyle/>
        <a:p>
          <a:endParaRPr lang="en-US"/>
        </a:p>
      </dgm:t>
    </dgm:pt>
    <dgm:pt modelId="{BCB10981-A2C6-4630-B833-5CDA109ABE91}" type="sibTrans" cxnId="{04617147-165E-4FBF-A92E-3BFFF181DDB1}">
      <dgm:prSet/>
      <dgm:spPr/>
      <dgm:t>
        <a:bodyPr/>
        <a:lstStyle/>
        <a:p>
          <a:endParaRPr lang="en-US"/>
        </a:p>
      </dgm:t>
    </dgm:pt>
    <dgm:pt modelId="{02CF4D4C-AEA2-4E19-8D6A-6A8FC2868243}">
      <dgm:prSet/>
      <dgm:spPr/>
      <dgm:t>
        <a:bodyPr/>
        <a:lstStyle/>
        <a:p>
          <a:r>
            <a:rPr lang="ru-RU" dirty="0"/>
            <a:t>Чувственный опыт </a:t>
          </a:r>
          <a:br>
            <a:rPr lang="ru-RU" dirty="0"/>
          </a:br>
          <a:r>
            <a:rPr lang="ru-RU" dirty="0"/>
            <a:t>(запах океана)</a:t>
          </a:r>
          <a:endParaRPr lang="en-US" dirty="0"/>
        </a:p>
      </dgm:t>
    </dgm:pt>
    <dgm:pt modelId="{453051BE-5670-46F8-BF43-86B436E35B05}" type="parTrans" cxnId="{397FB3F3-B6E6-442B-8192-3110D73B64A3}">
      <dgm:prSet/>
      <dgm:spPr/>
      <dgm:t>
        <a:bodyPr/>
        <a:lstStyle/>
        <a:p>
          <a:endParaRPr lang="en-US"/>
        </a:p>
      </dgm:t>
    </dgm:pt>
    <dgm:pt modelId="{CA2C9A65-0750-4DDA-86CB-6CCA73C1D179}" type="sibTrans" cxnId="{397FB3F3-B6E6-442B-8192-3110D73B64A3}">
      <dgm:prSet/>
      <dgm:spPr/>
      <dgm:t>
        <a:bodyPr/>
        <a:lstStyle/>
        <a:p>
          <a:endParaRPr lang="en-US"/>
        </a:p>
      </dgm:t>
    </dgm:pt>
    <dgm:pt modelId="{9B8C62E0-9B81-4B56-AEAB-B6BD52D1744D}">
      <dgm:prSet/>
      <dgm:spPr/>
      <dgm:t>
        <a:bodyPr/>
        <a:lstStyle/>
        <a:p>
          <a:r>
            <a:rPr lang="ru-RU" dirty="0"/>
            <a:t>Семантический смысл (пляж)</a:t>
          </a:r>
          <a:endParaRPr lang="en-US" dirty="0"/>
        </a:p>
      </dgm:t>
    </dgm:pt>
    <dgm:pt modelId="{0E9CAD89-2DA7-4C92-82CD-3ED4087D13E8}" type="parTrans" cxnId="{14468704-859A-47B1-8BDA-0BF9E17B9699}">
      <dgm:prSet/>
      <dgm:spPr/>
      <dgm:t>
        <a:bodyPr/>
        <a:lstStyle/>
        <a:p>
          <a:endParaRPr lang="ru-BY"/>
        </a:p>
      </dgm:t>
    </dgm:pt>
    <dgm:pt modelId="{F123AD7F-C3DC-4271-94D9-34F9DDA94FEF}" type="sibTrans" cxnId="{14468704-859A-47B1-8BDA-0BF9E17B9699}">
      <dgm:prSet/>
      <dgm:spPr/>
      <dgm:t>
        <a:bodyPr/>
        <a:lstStyle/>
        <a:p>
          <a:endParaRPr lang="ru-BY"/>
        </a:p>
      </dgm:t>
    </dgm:pt>
    <dgm:pt modelId="{7D48FCC2-80D2-4EE6-B18E-C591DD4D294B}" type="pres">
      <dgm:prSet presAssocID="{2F25CC32-1271-41A5-8204-4E2FBDA55E23}" presName="cycle" presStyleCnt="0">
        <dgm:presLayoutVars>
          <dgm:dir/>
          <dgm:resizeHandles val="exact"/>
        </dgm:presLayoutVars>
      </dgm:prSet>
      <dgm:spPr/>
    </dgm:pt>
    <dgm:pt modelId="{A1E9BF1F-4A87-4E5E-9784-1AB3547E9ED6}" type="pres">
      <dgm:prSet presAssocID="{8CAA2454-2C2A-4FA4-8A56-B8F52B367374}" presName="node" presStyleLbl="node1" presStyleIdx="0" presStyleCnt="3">
        <dgm:presLayoutVars>
          <dgm:bulletEnabled val="1"/>
        </dgm:presLayoutVars>
      </dgm:prSet>
      <dgm:spPr/>
    </dgm:pt>
    <dgm:pt modelId="{189124AB-44DD-48B9-9E2A-646EF97AB6DB}" type="pres">
      <dgm:prSet presAssocID="{8CAA2454-2C2A-4FA4-8A56-B8F52B367374}" presName="spNode" presStyleCnt="0"/>
      <dgm:spPr/>
    </dgm:pt>
    <dgm:pt modelId="{CC9EA955-BE04-4FEA-A58B-A4F47503B09D}" type="pres">
      <dgm:prSet presAssocID="{BCB10981-A2C6-4630-B833-5CDA109ABE91}" presName="sibTrans" presStyleLbl="sibTrans1D1" presStyleIdx="0" presStyleCnt="3"/>
      <dgm:spPr/>
    </dgm:pt>
    <dgm:pt modelId="{D7CA1020-D42C-4BC0-B335-0EEE70E2D276}" type="pres">
      <dgm:prSet presAssocID="{02CF4D4C-AEA2-4E19-8D6A-6A8FC2868243}" presName="node" presStyleLbl="node1" presStyleIdx="1" presStyleCnt="3">
        <dgm:presLayoutVars>
          <dgm:bulletEnabled val="1"/>
        </dgm:presLayoutVars>
      </dgm:prSet>
      <dgm:spPr/>
    </dgm:pt>
    <dgm:pt modelId="{456602B9-BF75-405A-A1FE-6397757DC296}" type="pres">
      <dgm:prSet presAssocID="{02CF4D4C-AEA2-4E19-8D6A-6A8FC2868243}" presName="spNode" presStyleCnt="0"/>
      <dgm:spPr/>
    </dgm:pt>
    <dgm:pt modelId="{F5AED537-7124-4339-A42E-214FF1CE1A9F}" type="pres">
      <dgm:prSet presAssocID="{CA2C9A65-0750-4DDA-86CB-6CCA73C1D179}" presName="sibTrans" presStyleLbl="sibTrans1D1" presStyleIdx="1" presStyleCnt="3"/>
      <dgm:spPr/>
    </dgm:pt>
    <dgm:pt modelId="{8BAA691E-E730-40C6-922B-79FB31EAFA4C}" type="pres">
      <dgm:prSet presAssocID="{9B8C62E0-9B81-4B56-AEAB-B6BD52D1744D}" presName="node" presStyleLbl="node1" presStyleIdx="2" presStyleCnt="3">
        <dgm:presLayoutVars>
          <dgm:bulletEnabled val="1"/>
        </dgm:presLayoutVars>
      </dgm:prSet>
      <dgm:spPr/>
    </dgm:pt>
    <dgm:pt modelId="{BABD1258-8E70-407E-ABDD-8DC02FBF3890}" type="pres">
      <dgm:prSet presAssocID="{9B8C62E0-9B81-4B56-AEAB-B6BD52D1744D}" presName="spNode" presStyleCnt="0"/>
      <dgm:spPr/>
    </dgm:pt>
    <dgm:pt modelId="{63E339D3-F670-4743-9D7B-73C8EE75D2A7}" type="pres">
      <dgm:prSet presAssocID="{F123AD7F-C3DC-4271-94D9-34F9DDA94FEF}" presName="sibTrans" presStyleLbl="sibTrans1D1" presStyleIdx="2" presStyleCnt="3"/>
      <dgm:spPr/>
    </dgm:pt>
  </dgm:ptLst>
  <dgm:cxnLst>
    <dgm:cxn modelId="{14468704-859A-47B1-8BDA-0BF9E17B9699}" srcId="{2F25CC32-1271-41A5-8204-4E2FBDA55E23}" destId="{9B8C62E0-9B81-4B56-AEAB-B6BD52D1744D}" srcOrd="2" destOrd="0" parTransId="{0E9CAD89-2DA7-4C92-82CD-3ED4087D13E8}" sibTransId="{F123AD7F-C3DC-4271-94D9-34F9DDA94FEF}"/>
    <dgm:cxn modelId="{5AE52034-4946-46B6-B417-47232F99953E}" type="presOf" srcId="{F123AD7F-C3DC-4271-94D9-34F9DDA94FEF}" destId="{63E339D3-F670-4743-9D7B-73C8EE75D2A7}" srcOrd="0" destOrd="0" presId="urn:microsoft.com/office/officeart/2005/8/layout/cycle6"/>
    <dgm:cxn modelId="{04617147-165E-4FBF-A92E-3BFFF181DDB1}" srcId="{2F25CC32-1271-41A5-8204-4E2FBDA55E23}" destId="{8CAA2454-2C2A-4FA4-8A56-B8F52B367374}" srcOrd="0" destOrd="0" parTransId="{F918F19F-7812-4872-866F-E42999E2A2E3}" sibTransId="{BCB10981-A2C6-4630-B833-5CDA109ABE91}"/>
    <dgm:cxn modelId="{F4CA936F-1AE7-4900-951B-0C8F284F1B4E}" type="presOf" srcId="{BCB10981-A2C6-4630-B833-5CDA109ABE91}" destId="{CC9EA955-BE04-4FEA-A58B-A4F47503B09D}" srcOrd="0" destOrd="0" presId="urn:microsoft.com/office/officeart/2005/8/layout/cycle6"/>
    <dgm:cxn modelId="{201FF753-9718-4FE8-938B-B5D8A4ABABEC}" type="presOf" srcId="{8CAA2454-2C2A-4FA4-8A56-B8F52B367374}" destId="{A1E9BF1F-4A87-4E5E-9784-1AB3547E9ED6}" srcOrd="0" destOrd="0" presId="urn:microsoft.com/office/officeart/2005/8/layout/cycle6"/>
    <dgm:cxn modelId="{68FA4CB2-F321-4C40-8464-7FC83F598B7F}" type="presOf" srcId="{2F25CC32-1271-41A5-8204-4E2FBDA55E23}" destId="{7D48FCC2-80D2-4EE6-B18E-C591DD4D294B}" srcOrd="0" destOrd="0" presId="urn:microsoft.com/office/officeart/2005/8/layout/cycle6"/>
    <dgm:cxn modelId="{FED935B4-5E4F-4EAA-9F5F-1E40DDCB30EE}" type="presOf" srcId="{9B8C62E0-9B81-4B56-AEAB-B6BD52D1744D}" destId="{8BAA691E-E730-40C6-922B-79FB31EAFA4C}" srcOrd="0" destOrd="0" presId="urn:microsoft.com/office/officeart/2005/8/layout/cycle6"/>
    <dgm:cxn modelId="{C3CE4DE5-AB2E-451C-9FDC-D8DB12632E48}" type="presOf" srcId="{02CF4D4C-AEA2-4E19-8D6A-6A8FC2868243}" destId="{D7CA1020-D42C-4BC0-B335-0EEE70E2D276}" srcOrd="0" destOrd="0" presId="urn:microsoft.com/office/officeart/2005/8/layout/cycle6"/>
    <dgm:cxn modelId="{9B5EDAF2-01E6-4BBC-9E64-77528BC174DF}" type="presOf" srcId="{CA2C9A65-0750-4DDA-86CB-6CCA73C1D179}" destId="{F5AED537-7124-4339-A42E-214FF1CE1A9F}" srcOrd="0" destOrd="0" presId="urn:microsoft.com/office/officeart/2005/8/layout/cycle6"/>
    <dgm:cxn modelId="{397FB3F3-B6E6-442B-8192-3110D73B64A3}" srcId="{2F25CC32-1271-41A5-8204-4E2FBDA55E23}" destId="{02CF4D4C-AEA2-4E19-8D6A-6A8FC2868243}" srcOrd="1" destOrd="0" parTransId="{453051BE-5670-46F8-BF43-86B436E35B05}" sibTransId="{CA2C9A65-0750-4DDA-86CB-6CCA73C1D179}"/>
    <dgm:cxn modelId="{6602AB3D-1801-4732-A747-82D4470D1C3D}" type="presParOf" srcId="{7D48FCC2-80D2-4EE6-B18E-C591DD4D294B}" destId="{A1E9BF1F-4A87-4E5E-9784-1AB3547E9ED6}" srcOrd="0" destOrd="0" presId="urn:microsoft.com/office/officeart/2005/8/layout/cycle6"/>
    <dgm:cxn modelId="{C81CC4C7-4497-4B3C-9512-46C865B146DD}" type="presParOf" srcId="{7D48FCC2-80D2-4EE6-B18E-C591DD4D294B}" destId="{189124AB-44DD-48B9-9E2A-646EF97AB6DB}" srcOrd="1" destOrd="0" presId="urn:microsoft.com/office/officeart/2005/8/layout/cycle6"/>
    <dgm:cxn modelId="{E7B33335-B9B5-4C0D-B632-758538C43CC8}" type="presParOf" srcId="{7D48FCC2-80D2-4EE6-B18E-C591DD4D294B}" destId="{CC9EA955-BE04-4FEA-A58B-A4F47503B09D}" srcOrd="2" destOrd="0" presId="urn:microsoft.com/office/officeart/2005/8/layout/cycle6"/>
    <dgm:cxn modelId="{ECF49B15-21F1-4882-B843-FFEE6A0F90BA}" type="presParOf" srcId="{7D48FCC2-80D2-4EE6-B18E-C591DD4D294B}" destId="{D7CA1020-D42C-4BC0-B335-0EEE70E2D276}" srcOrd="3" destOrd="0" presId="urn:microsoft.com/office/officeart/2005/8/layout/cycle6"/>
    <dgm:cxn modelId="{D7F63C75-C3F4-4839-906F-AEF06EB6BE28}" type="presParOf" srcId="{7D48FCC2-80D2-4EE6-B18E-C591DD4D294B}" destId="{456602B9-BF75-405A-A1FE-6397757DC296}" srcOrd="4" destOrd="0" presId="urn:microsoft.com/office/officeart/2005/8/layout/cycle6"/>
    <dgm:cxn modelId="{37D676B4-364B-465D-8534-87D0CEDB689A}" type="presParOf" srcId="{7D48FCC2-80D2-4EE6-B18E-C591DD4D294B}" destId="{F5AED537-7124-4339-A42E-214FF1CE1A9F}" srcOrd="5" destOrd="0" presId="urn:microsoft.com/office/officeart/2005/8/layout/cycle6"/>
    <dgm:cxn modelId="{0E0FE804-D696-4DFB-9179-F42D3B510CEB}" type="presParOf" srcId="{7D48FCC2-80D2-4EE6-B18E-C591DD4D294B}" destId="{8BAA691E-E730-40C6-922B-79FB31EAFA4C}" srcOrd="6" destOrd="0" presId="urn:microsoft.com/office/officeart/2005/8/layout/cycle6"/>
    <dgm:cxn modelId="{A8200ABF-B85D-418D-9DCF-EB7411331764}" type="presParOf" srcId="{7D48FCC2-80D2-4EE6-B18E-C591DD4D294B}" destId="{BABD1258-8E70-407E-ABDD-8DC02FBF3890}" srcOrd="7" destOrd="0" presId="urn:microsoft.com/office/officeart/2005/8/layout/cycle6"/>
    <dgm:cxn modelId="{20AED373-22E5-452D-91B7-97BAA32C683A}" type="presParOf" srcId="{7D48FCC2-80D2-4EE6-B18E-C591DD4D294B}" destId="{63E339D3-F670-4743-9D7B-73C8EE75D2A7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60927F-FC9A-4AEA-921A-1FBF9437503F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5C2B5E-50CA-41DD-818E-0AE295F8360E}">
      <dgm:prSet/>
      <dgm:spPr/>
      <dgm:t>
        <a:bodyPr/>
        <a:lstStyle/>
        <a:p>
          <a:r>
            <a:rPr lang="ru-RU" i="1" dirty="0"/>
            <a:t>Опыт</a:t>
          </a:r>
          <a:endParaRPr lang="en-US" dirty="0"/>
        </a:p>
      </dgm:t>
    </dgm:pt>
    <dgm:pt modelId="{D28DE036-E268-4E51-9701-EEA74F668D72}" type="parTrans" cxnId="{FDAB27B6-9F66-4AFD-B8AB-94C112590E3A}">
      <dgm:prSet/>
      <dgm:spPr/>
      <dgm:t>
        <a:bodyPr/>
        <a:lstStyle/>
        <a:p>
          <a:endParaRPr lang="en-US"/>
        </a:p>
      </dgm:t>
    </dgm:pt>
    <dgm:pt modelId="{B31F6C19-A1CB-4AC9-AEF7-C8D9170B0F56}" type="sibTrans" cxnId="{FDAB27B6-9F66-4AFD-B8AB-94C112590E3A}">
      <dgm:prSet/>
      <dgm:spPr/>
      <dgm:t>
        <a:bodyPr/>
        <a:lstStyle/>
        <a:p>
          <a:endParaRPr lang="en-US"/>
        </a:p>
      </dgm:t>
    </dgm:pt>
    <dgm:pt modelId="{81D2C08C-E657-4FA4-96A2-B2FA4F2C2F0F}">
      <dgm:prSet/>
      <dgm:spPr/>
      <dgm:t>
        <a:bodyPr/>
        <a:lstStyle/>
        <a:p>
          <a:r>
            <a:rPr lang="ru-RU" i="1" dirty="0"/>
            <a:t>Культура: </a:t>
          </a:r>
          <a:endParaRPr lang="en-US" dirty="0"/>
        </a:p>
      </dgm:t>
    </dgm:pt>
    <dgm:pt modelId="{BAD273D4-B8AC-4C3A-8391-069DE0F44D92}" type="parTrans" cxnId="{CD0DD4B8-66B4-4611-AF57-543286DA1D68}">
      <dgm:prSet/>
      <dgm:spPr/>
      <dgm:t>
        <a:bodyPr/>
        <a:lstStyle/>
        <a:p>
          <a:endParaRPr lang="en-US"/>
        </a:p>
      </dgm:t>
    </dgm:pt>
    <dgm:pt modelId="{62F3A0CA-F784-4E7E-9692-A2DCAEE6803A}" type="sibTrans" cxnId="{CD0DD4B8-66B4-4611-AF57-543286DA1D68}">
      <dgm:prSet/>
      <dgm:spPr/>
      <dgm:t>
        <a:bodyPr/>
        <a:lstStyle/>
        <a:p>
          <a:endParaRPr lang="en-US"/>
        </a:p>
      </dgm:t>
    </dgm:pt>
    <dgm:pt modelId="{74CE145B-AD25-4A92-A2D3-40DD003ECC26}">
      <dgm:prSet/>
      <dgm:spPr/>
      <dgm:t>
        <a:bodyPr/>
        <a:lstStyle/>
        <a:p>
          <a:pPr marL="0" indent="0">
            <a:buNone/>
          </a:pPr>
          <a:r>
            <a:rPr lang="ru-RU" b="0" i="0" dirty="0"/>
            <a:t>Значения цветов могут различаться в зависимости от той или иной культуры. Например, на Западе любимый цвет большинства — голубой. Но это неприменимо к жителям Восточной Азии, там ситуация прямо противоположная.</a:t>
          </a:r>
          <a:endParaRPr lang="en-US" dirty="0"/>
        </a:p>
      </dgm:t>
    </dgm:pt>
    <dgm:pt modelId="{7805421E-9402-4E54-96E5-164EF32459FB}" type="parTrans" cxnId="{EB42CE68-3495-47A1-AA32-2E39D83AF822}">
      <dgm:prSet/>
      <dgm:spPr/>
      <dgm:t>
        <a:bodyPr/>
        <a:lstStyle/>
        <a:p>
          <a:endParaRPr lang="en-US"/>
        </a:p>
      </dgm:t>
    </dgm:pt>
    <dgm:pt modelId="{A6BBA184-32BA-46E5-8241-FA926EC966AF}" type="sibTrans" cxnId="{EB42CE68-3495-47A1-AA32-2E39D83AF822}">
      <dgm:prSet/>
      <dgm:spPr/>
      <dgm:t>
        <a:bodyPr/>
        <a:lstStyle/>
        <a:p>
          <a:endParaRPr lang="en-US"/>
        </a:p>
      </dgm:t>
    </dgm:pt>
    <dgm:pt modelId="{A43E6168-031A-49E5-A697-41A705837A91}">
      <dgm:prSet/>
      <dgm:spPr/>
      <dgm:t>
        <a:bodyPr/>
        <a:lstStyle/>
        <a:p>
          <a:r>
            <a:rPr lang="ru-RU" i="1" dirty="0"/>
            <a:t>Контекст: </a:t>
          </a:r>
          <a:endParaRPr lang="en-US" dirty="0"/>
        </a:p>
      </dgm:t>
    </dgm:pt>
    <dgm:pt modelId="{F88F144E-7620-452C-AD25-0A62722734C4}" type="parTrans" cxnId="{0EE7D376-A746-4DE1-8649-EA779C90D762}">
      <dgm:prSet/>
      <dgm:spPr/>
      <dgm:t>
        <a:bodyPr/>
        <a:lstStyle/>
        <a:p>
          <a:endParaRPr lang="en-US"/>
        </a:p>
      </dgm:t>
    </dgm:pt>
    <dgm:pt modelId="{B9770011-2D57-4569-A433-B938FE49E052}" type="sibTrans" cxnId="{0EE7D376-A746-4DE1-8649-EA779C90D762}">
      <dgm:prSet/>
      <dgm:spPr/>
      <dgm:t>
        <a:bodyPr/>
        <a:lstStyle/>
        <a:p>
          <a:endParaRPr lang="en-US"/>
        </a:p>
      </dgm:t>
    </dgm:pt>
    <dgm:pt modelId="{F57AF76F-9FF5-4267-9040-4B4EE70FECFA}">
      <dgm:prSet/>
      <dgm:spPr/>
      <dgm:t>
        <a:bodyPr/>
        <a:lstStyle/>
        <a:p>
          <a:pPr marL="0" indent="0" algn="l">
            <a:buNone/>
          </a:pPr>
          <a:r>
            <a:rPr lang="ru-RU" b="0" i="0" dirty="0"/>
            <a:t>Контекст помогает определить, какие из связанных узлов в сети активны. Чёрные кухонные приборы, скорее всего, не запустят цепь ассоциаций, связанных с трауром, потому как посудомойки не имеют прямой связи с похоронными ритуалами.</a:t>
          </a:r>
          <a:endParaRPr lang="en-US" dirty="0"/>
        </a:p>
      </dgm:t>
    </dgm:pt>
    <dgm:pt modelId="{DBA2F280-DDD5-47E2-B6EE-B13F25630906}" type="parTrans" cxnId="{B8888336-5EFB-474F-9872-E5C8F7009D6C}">
      <dgm:prSet/>
      <dgm:spPr/>
      <dgm:t>
        <a:bodyPr/>
        <a:lstStyle/>
        <a:p>
          <a:endParaRPr lang="en-US"/>
        </a:p>
      </dgm:t>
    </dgm:pt>
    <dgm:pt modelId="{F8E72956-AB0B-4C8E-8252-BFF72DE74A2A}" type="sibTrans" cxnId="{B8888336-5EFB-474F-9872-E5C8F7009D6C}">
      <dgm:prSet/>
      <dgm:spPr/>
      <dgm:t>
        <a:bodyPr/>
        <a:lstStyle/>
        <a:p>
          <a:endParaRPr lang="en-US"/>
        </a:p>
      </dgm:t>
    </dgm:pt>
    <dgm:pt modelId="{F7454FE5-BA72-4232-81CD-B3879E7529FD}">
      <dgm:prSet/>
      <dgm:spPr/>
      <dgm:t>
        <a:bodyPr anchor="ctr"/>
        <a:lstStyle/>
        <a:p>
          <a:pPr marL="171450" indent="0" algn="l">
            <a:buFont typeface="Arial" panose="020B0604020202020204" pitchFamily="34" charset="0"/>
            <a:buChar char="•"/>
          </a:pPr>
          <a:r>
            <a:rPr lang="ru-RU" b="0" i="0" dirty="0"/>
            <a:t> Черный. Работники ритуальных агентств испытывают сильную связь между чёрным и трауром. Если они увидят его в другом контексте, он затронет их восприятие смерти и грусти.</a:t>
          </a:r>
        </a:p>
      </dgm:t>
    </dgm:pt>
    <dgm:pt modelId="{BE754335-1D8F-4016-B7A2-7C2FF160E032}" type="parTrans" cxnId="{11694B5B-CA9E-4ABD-947F-3CE4514D9127}">
      <dgm:prSet/>
      <dgm:spPr/>
      <dgm:t>
        <a:bodyPr/>
        <a:lstStyle/>
        <a:p>
          <a:endParaRPr lang="ru-BY"/>
        </a:p>
      </dgm:t>
    </dgm:pt>
    <dgm:pt modelId="{3AA9D96B-7AEF-49C9-A9D4-22071549CB4F}" type="sibTrans" cxnId="{11694B5B-CA9E-4ABD-947F-3CE4514D9127}">
      <dgm:prSet/>
      <dgm:spPr/>
      <dgm:t>
        <a:bodyPr/>
        <a:lstStyle/>
        <a:p>
          <a:endParaRPr lang="ru-BY"/>
        </a:p>
      </dgm:t>
    </dgm:pt>
    <dgm:pt modelId="{810B9B78-F4D8-4D69-86E4-8FE884367E49}">
      <dgm:prSet/>
      <dgm:spPr/>
      <dgm:t>
        <a:bodyPr anchor="ctr"/>
        <a:lstStyle/>
        <a:p>
          <a:pPr marL="171450" indent="0" algn="l">
            <a:buFont typeface="Arial" panose="020B0604020202020204" pitchFamily="34" charset="0"/>
            <a:buChar char="•"/>
          </a:pPr>
          <a:r>
            <a:rPr lang="ru-RU" b="0" i="0" dirty="0"/>
            <a:t> Белый. У тех, кто часто катается на лыжах, возникает стойкая ассоциация между белым и приятным возбуждением.</a:t>
          </a:r>
        </a:p>
      </dgm:t>
    </dgm:pt>
    <dgm:pt modelId="{3A3F0F2D-4A22-4E3B-AF22-E0C74D7A7B5D}" type="parTrans" cxnId="{4551D674-DEE9-4338-AB31-FFDDFB9726E4}">
      <dgm:prSet/>
      <dgm:spPr/>
      <dgm:t>
        <a:bodyPr/>
        <a:lstStyle/>
        <a:p>
          <a:endParaRPr lang="ru-BY"/>
        </a:p>
      </dgm:t>
    </dgm:pt>
    <dgm:pt modelId="{5176459C-8163-439F-88E9-DAC5FED595C2}" type="sibTrans" cxnId="{4551D674-DEE9-4338-AB31-FFDDFB9726E4}">
      <dgm:prSet/>
      <dgm:spPr/>
      <dgm:t>
        <a:bodyPr/>
        <a:lstStyle/>
        <a:p>
          <a:endParaRPr lang="ru-BY"/>
        </a:p>
      </dgm:t>
    </dgm:pt>
    <dgm:pt modelId="{CAA014DE-2B07-4006-A6D2-F2A6855BDD75}">
      <dgm:prSet/>
      <dgm:spPr/>
      <dgm:t>
        <a:bodyPr anchor="ctr"/>
        <a:lstStyle/>
        <a:p>
          <a:pPr marL="0" indent="0" algn="l">
            <a:buNone/>
          </a:pPr>
          <a:r>
            <a:rPr lang="ru-RU" b="0" i="0" dirty="0"/>
            <a:t>У разных людей с цветами связан разный опыт. И он зависит от того, какое значение конкретный человек вкладывает в цвет.</a:t>
          </a:r>
          <a:endParaRPr lang="en-US" dirty="0"/>
        </a:p>
      </dgm:t>
    </dgm:pt>
    <dgm:pt modelId="{9AB7F8D5-9E66-4E68-BE52-767F3AF83C11}" type="sibTrans" cxnId="{DCAA6937-AF48-4231-8F6B-D0BFA413A55B}">
      <dgm:prSet/>
      <dgm:spPr/>
      <dgm:t>
        <a:bodyPr/>
        <a:lstStyle/>
        <a:p>
          <a:endParaRPr lang="en-US"/>
        </a:p>
      </dgm:t>
    </dgm:pt>
    <dgm:pt modelId="{211471F6-0E9B-415D-A87D-696EDA7B3A0F}" type="parTrans" cxnId="{DCAA6937-AF48-4231-8F6B-D0BFA413A55B}">
      <dgm:prSet/>
      <dgm:spPr/>
      <dgm:t>
        <a:bodyPr/>
        <a:lstStyle/>
        <a:p>
          <a:endParaRPr lang="en-US"/>
        </a:p>
      </dgm:t>
    </dgm:pt>
    <dgm:pt modelId="{988ECD57-AAE2-4E0D-9F08-10EE2ADF155C}" type="pres">
      <dgm:prSet presAssocID="{1760927F-FC9A-4AEA-921A-1FBF9437503F}" presName="Name0" presStyleCnt="0">
        <dgm:presLayoutVars>
          <dgm:dir/>
          <dgm:animLvl val="lvl"/>
          <dgm:resizeHandles val="exact"/>
        </dgm:presLayoutVars>
      </dgm:prSet>
      <dgm:spPr/>
    </dgm:pt>
    <dgm:pt modelId="{F5D1625F-CE40-428F-A2CC-4F7E7419C2E6}" type="pres">
      <dgm:prSet presAssocID="{825C2B5E-50CA-41DD-818E-0AE295F8360E}" presName="composite" presStyleCnt="0"/>
      <dgm:spPr/>
    </dgm:pt>
    <dgm:pt modelId="{44B919AA-0DC0-439D-892C-99CA05DB721E}" type="pres">
      <dgm:prSet presAssocID="{825C2B5E-50CA-41DD-818E-0AE295F8360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9718CCF-9033-4C6A-A018-8BC7384EA762}" type="pres">
      <dgm:prSet presAssocID="{825C2B5E-50CA-41DD-818E-0AE295F8360E}" presName="desTx" presStyleLbl="alignAccFollowNode1" presStyleIdx="0" presStyleCnt="3">
        <dgm:presLayoutVars>
          <dgm:bulletEnabled val="1"/>
        </dgm:presLayoutVars>
      </dgm:prSet>
      <dgm:spPr/>
    </dgm:pt>
    <dgm:pt modelId="{62672810-76DE-465F-803E-B4921B4C6499}" type="pres">
      <dgm:prSet presAssocID="{B31F6C19-A1CB-4AC9-AEF7-C8D9170B0F56}" presName="space" presStyleCnt="0"/>
      <dgm:spPr/>
    </dgm:pt>
    <dgm:pt modelId="{5DF46998-E8EF-4DE4-B827-BD75E1926B99}" type="pres">
      <dgm:prSet presAssocID="{81D2C08C-E657-4FA4-96A2-B2FA4F2C2F0F}" presName="composite" presStyleCnt="0"/>
      <dgm:spPr/>
    </dgm:pt>
    <dgm:pt modelId="{53BAA5A1-F743-49A0-8904-F1825E2CD509}" type="pres">
      <dgm:prSet presAssocID="{81D2C08C-E657-4FA4-96A2-B2FA4F2C2F0F}" presName="parTx" presStyleLbl="alignNode1" presStyleIdx="1" presStyleCnt="3" custLinFactNeighborX="0" custLinFactNeighborY="3376">
        <dgm:presLayoutVars>
          <dgm:chMax val="0"/>
          <dgm:chPref val="0"/>
          <dgm:bulletEnabled val="1"/>
        </dgm:presLayoutVars>
      </dgm:prSet>
      <dgm:spPr/>
    </dgm:pt>
    <dgm:pt modelId="{4D951A0B-5D2F-435C-95DD-03A6E3E62C24}" type="pres">
      <dgm:prSet presAssocID="{81D2C08C-E657-4FA4-96A2-B2FA4F2C2F0F}" presName="desTx" presStyleLbl="alignAccFollowNode1" presStyleIdx="1" presStyleCnt="3">
        <dgm:presLayoutVars>
          <dgm:bulletEnabled val="1"/>
        </dgm:presLayoutVars>
      </dgm:prSet>
      <dgm:spPr/>
    </dgm:pt>
    <dgm:pt modelId="{BE344990-225A-4267-A177-E9A97206F26E}" type="pres">
      <dgm:prSet presAssocID="{62F3A0CA-F784-4E7E-9692-A2DCAEE6803A}" presName="space" presStyleCnt="0"/>
      <dgm:spPr/>
    </dgm:pt>
    <dgm:pt modelId="{3CA69402-8DFD-4855-BD7D-BEEEA3909802}" type="pres">
      <dgm:prSet presAssocID="{A43E6168-031A-49E5-A697-41A705837A91}" presName="composite" presStyleCnt="0"/>
      <dgm:spPr/>
    </dgm:pt>
    <dgm:pt modelId="{EE4D5409-FA7A-4569-81BC-7FEB8A093594}" type="pres">
      <dgm:prSet presAssocID="{A43E6168-031A-49E5-A697-41A705837A9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599E20D-C78B-4E42-871A-7FF02DD2C18B}" type="pres">
      <dgm:prSet presAssocID="{A43E6168-031A-49E5-A697-41A705837A9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0A0D715-01A1-47A1-98CE-BA23AF495323}" type="presOf" srcId="{810B9B78-F4D8-4D69-86E4-8FE884367E49}" destId="{49718CCF-9033-4C6A-A018-8BC7384EA762}" srcOrd="0" destOrd="2" presId="urn:microsoft.com/office/officeart/2005/8/layout/hList1"/>
    <dgm:cxn modelId="{B2B0AF25-49B5-4323-87E2-5033241C8FAA}" type="presOf" srcId="{F57AF76F-9FF5-4267-9040-4B4EE70FECFA}" destId="{4599E20D-C78B-4E42-871A-7FF02DD2C18B}" srcOrd="0" destOrd="0" presId="urn:microsoft.com/office/officeart/2005/8/layout/hList1"/>
    <dgm:cxn modelId="{B1091331-21C0-41A5-8658-A52C379AD921}" type="presOf" srcId="{825C2B5E-50CA-41DD-818E-0AE295F8360E}" destId="{44B919AA-0DC0-439D-892C-99CA05DB721E}" srcOrd="0" destOrd="0" presId="urn:microsoft.com/office/officeart/2005/8/layout/hList1"/>
    <dgm:cxn modelId="{B8888336-5EFB-474F-9872-E5C8F7009D6C}" srcId="{A43E6168-031A-49E5-A697-41A705837A91}" destId="{F57AF76F-9FF5-4267-9040-4B4EE70FECFA}" srcOrd="0" destOrd="0" parTransId="{DBA2F280-DDD5-47E2-B6EE-B13F25630906}" sibTransId="{F8E72956-AB0B-4C8E-8252-BFF72DE74A2A}"/>
    <dgm:cxn modelId="{DCAA6937-AF48-4231-8F6B-D0BFA413A55B}" srcId="{825C2B5E-50CA-41DD-818E-0AE295F8360E}" destId="{CAA014DE-2B07-4006-A6D2-F2A6855BDD75}" srcOrd="0" destOrd="0" parTransId="{211471F6-0E9B-415D-A87D-696EDA7B3A0F}" sibTransId="{9AB7F8D5-9E66-4E68-BE52-767F3AF83C11}"/>
    <dgm:cxn modelId="{11694B5B-CA9E-4ABD-947F-3CE4514D9127}" srcId="{825C2B5E-50CA-41DD-818E-0AE295F8360E}" destId="{F7454FE5-BA72-4232-81CD-B3879E7529FD}" srcOrd="1" destOrd="0" parTransId="{BE754335-1D8F-4016-B7A2-7C2FF160E032}" sibTransId="{3AA9D96B-7AEF-49C9-A9D4-22071549CB4F}"/>
    <dgm:cxn modelId="{F7E78E65-4436-4011-86CF-AC043C68A309}" type="presOf" srcId="{A43E6168-031A-49E5-A697-41A705837A91}" destId="{EE4D5409-FA7A-4569-81BC-7FEB8A093594}" srcOrd="0" destOrd="0" presId="urn:microsoft.com/office/officeart/2005/8/layout/hList1"/>
    <dgm:cxn modelId="{EB42CE68-3495-47A1-AA32-2E39D83AF822}" srcId="{81D2C08C-E657-4FA4-96A2-B2FA4F2C2F0F}" destId="{74CE145B-AD25-4A92-A2D3-40DD003ECC26}" srcOrd="0" destOrd="0" parTransId="{7805421E-9402-4E54-96E5-164EF32459FB}" sibTransId="{A6BBA184-32BA-46E5-8241-FA926EC966AF}"/>
    <dgm:cxn modelId="{B6B38271-B5C6-4040-880A-AF483467A599}" type="presOf" srcId="{81D2C08C-E657-4FA4-96A2-B2FA4F2C2F0F}" destId="{53BAA5A1-F743-49A0-8904-F1825E2CD509}" srcOrd="0" destOrd="0" presId="urn:microsoft.com/office/officeart/2005/8/layout/hList1"/>
    <dgm:cxn modelId="{4551D674-DEE9-4338-AB31-FFDDFB9726E4}" srcId="{825C2B5E-50CA-41DD-818E-0AE295F8360E}" destId="{810B9B78-F4D8-4D69-86E4-8FE884367E49}" srcOrd="2" destOrd="0" parTransId="{3A3F0F2D-4A22-4E3B-AF22-E0C74D7A7B5D}" sibTransId="{5176459C-8163-439F-88E9-DAC5FED595C2}"/>
    <dgm:cxn modelId="{0EE7D376-A746-4DE1-8649-EA779C90D762}" srcId="{1760927F-FC9A-4AEA-921A-1FBF9437503F}" destId="{A43E6168-031A-49E5-A697-41A705837A91}" srcOrd="2" destOrd="0" parTransId="{F88F144E-7620-452C-AD25-0A62722734C4}" sibTransId="{B9770011-2D57-4569-A433-B938FE49E052}"/>
    <dgm:cxn modelId="{C2B7489B-101F-493D-A11D-00AA215CED0D}" type="presOf" srcId="{CAA014DE-2B07-4006-A6D2-F2A6855BDD75}" destId="{49718CCF-9033-4C6A-A018-8BC7384EA762}" srcOrd="0" destOrd="0" presId="urn:microsoft.com/office/officeart/2005/8/layout/hList1"/>
    <dgm:cxn modelId="{344D90A0-70E2-44AF-B35A-68BE91531065}" type="presOf" srcId="{74CE145B-AD25-4A92-A2D3-40DD003ECC26}" destId="{4D951A0B-5D2F-435C-95DD-03A6E3E62C24}" srcOrd="0" destOrd="0" presId="urn:microsoft.com/office/officeart/2005/8/layout/hList1"/>
    <dgm:cxn modelId="{ED52C7AD-DC46-42C8-95F6-D4230C6F035D}" type="presOf" srcId="{1760927F-FC9A-4AEA-921A-1FBF9437503F}" destId="{988ECD57-AAE2-4E0D-9F08-10EE2ADF155C}" srcOrd="0" destOrd="0" presId="urn:microsoft.com/office/officeart/2005/8/layout/hList1"/>
    <dgm:cxn modelId="{FDAB27B6-9F66-4AFD-B8AB-94C112590E3A}" srcId="{1760927F-FC9A-4AEA-921A-1FBF9437503F}" destId="{825C2B5E-50CA-41DD-818E-0AE295F8360E}" srcOrd="0" destOrd="0" parTransId="{D28DE036-E268-4E51-9701-EEA74F668D72}" sibTransId="{B31F6C19-A1CB-4AC9-AEF7-C8D9170B0F56}"/>
    <dgm:cxn modelId="{CD0DD4B8-66B4-4611-AF57-543286DA1D68}" srcId="{1760927F-FC9A-4AEA-921A-1FBF9437503F}" destId="{81D2C08C-E657-4FA4-96A2-B2FA4F2C2F0F}" srcOrd="1" destOrd="0" parTransId="{BAD273D4-B8AC-4C3A-8391-069DE0F44D92}" sibTransId="{62F3A0CA-F784-4E7E-9692-A2DCAEE6803A}"/>
    <dgm:cxn modelId="{1479A0ED-6652-42BB-AF74-41650399D1B5}" type="presOf" srcId="{F7454FE5-BA72-4232-81CD-B3879E7529FD}" destId="{49718CCF-9033-4C6A-A018-8BC7384EA762}" srcOrd="0" destOrd="1" presId="urn:microsoft.com/office/officeart/2005/8/layout/hList1"/>
    <dgm:cxn modelId="{128C20DF-AB82-46E5-8357-82C9946A7358}" type="presParOf" srcId="{988ECD57-AAE2-4E0D-9F08-10EE2ADF155C}" destId="{F5D1625F-CE40-428F-A2CC-4F7E7419C2E6}" srcOrd="0" destOrd="0" presId="urn:microsoft.com/office/officeart/2005/8/layout/hList1"/>
    <dgm:cxn modelId="{D93CB042-15AE-4A3A-9C42-DF95F4D8A83B}" type="presParOf" srcId="{F5D1625F-CE40-428F-A2CC-4F7E7419C2E6}" destId="{44B919AA-0DC0-439D-892C-99CA05DB721E}" srcOrd="0" destOrd="0" presId="urn:microsoft.com/office/officeart/2005/8/layout/hList1"/>
    <dgm:cxn modelId="{4C1FFC70-120E-4758-8BC3-2CC76931A4F9}" type="presParOf" srcId="{F5D1625F-CE40-428F-A2CC-4F7E7419C2E6}" destId="{49718CCF-9033-4C6A-A018-8BC7384EA762}" srcOrd="1" destOrd="0" presId="urn:microsoft.com/office/officeart/2005/8/layout/hList1"/>
    <dgm:cxn modelId="{D6C623F1-A172-41D5-8454-B0B773BDB8EC}" type="presParOf" srcId="{988ECD57-AAE2-4E0D-9F08-10EE2ADF155C}" destId="{62672810-76DE-465F-803E-B4921B4C6499}" srcOrd="1" destOrd="0" presId="urn:microsoft.com/office/officeart/2005/8/layout/hList1"/>
    <dgm:cxn modelId="{D386545A-E2FC-4D36-93CD-F634570D2893}" type="presParOf" srcId="{988ECD57-AAE2-4E0D-9F08-10EE2ADF155C}" destId="{5DF46998-E8EF-4DE4-B827-BD75E1926B99}" srcOrd="2" destOrd="0" presId="urn:microsoft.com/office/officeart/2005/8/layout/hList1"/>
    <dgm:cxn modelId="{7DEB94D6-2DA8-45D7-BA41-5BF8EF560231}" type="presParOf" srcId="{5DF46998-E8EF-4DE4-B827-BD75E1926B99}" destId="{53BAA5A1-F743-49A0-8904-F1825E2CD509}" srcOrd="0" destOrd="0" presId="urn:microsoft.com/office/officeart/2005/8/layout/hList1"/>
    <dgm:cxn modelId="{4E1B9D2D-CEFC-423B-88FD-C9F94A3CC14A}" type="presParOf" srcId="{5DF46998-E8EF-4DE4-B827-BD75E1926B99}" destId="{4D951A0B-5D2F-435C-95DD-03A6E3E62C24}" srcOrd="1" destOrd="0" presId="urn:microsoft.com/office/officeart/2005/8/layout/hList1"/>
    <dgm:cxn modelId="{4C36929F-BE6B-40A5-9E02-39592ED7F355}" type="presParOf" srcId="{988ECD57-AAE2-4E0D-9F08-10EE2ADF155C}" destId="{BE344990-225A-4267-A177-E9A97206F26E}" srcOrd="3" destOrd="0" presId="urn:microsoft.com/office/officeart/2005/8/layout/hList1"/>
    <dgm:cxn modelId="{98E075C6-58CC-4EA4-9E3A-FEB2026324D2}" type="presParOf" srcId="{988ECD57-AAE2-4E0D-9F08-10EE2ADF155C}" destId="{3CA69402-8DFD-4855-BD7D-BEEEA3909802}" srcOrd="4" destOrd="0" presId="urn:microsoft.com/office/officeart/2005/8/layout/hList1"/>
    <dgm:cxn modelId="{338124DB-FE57-4E87-97AF-872D6174367C}" type="presParOf" srcId="{3CA69402-8DFD-4855-BD7D-BEEEA3909802}" destId="{EE4D5409-FA7A-4569-81BC-7FEB8A093594}" srcOrd="0" destOrd="0" presId="urn:microsoft.com/office/officeart/2005/8/layout/hList1"/>
    <dgm:cxn modelId="{2DD12317-2F27-44E7-B402-AEC86188DB60}" type="presParOf" srcId="{3CA69402-8DFD-4855-BD7D-BEEEA3909802}" destId="{4599E20D-C78B-4E42-871A-7FF02DD2C18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E9BF1F-4A87-4E5E-9784-1AB3547E9ED6}">
      <dsp:nvSpPr>
        <dsp:cNvPr id="0" name=""/>
        <dsp:cNvSpPr/>
      </dsp:nvSpPr>
      <dsp:spPr>
        <a:xfrm>
          <a:off x="1717613" y="87491"/>
          <a:ext cx="2284566" cy="148496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Эмоция(счастье)</a:t>
          </a:r>
          <a:endParaRPr lang="en-US" sz="2100" kern="1200" dirty="0"/>
        </a:p>
      </dsp:txBody>
      <dsp:txXfrm>
        <a:off x="1790103" y="159981"/>
        <a:ext cx="2139586" cy="1339988"/>
      </dsp:txXfrm>
    </dsp:sp>
    <dsp:sp modelId="{CC9EA955-BE04-4FEA-A58B-A4F47503B09D}">
      <dsp:nvSpPr>
        <dsp:cNvPr id="0" name=""/>
        <dsp:cNvSpPr/>
      </dsp:nvSpPr>
      <dsp:spPr>
        <a:xfrm>
          <a:off x="877527" y="829975"/>
          <a:ext cx="3964739" cy="3964739"/>
        </a:xfrm>
        <a:custGeom>
          <a:avLst/>
          <a:gdLst/>
          <a:ahLst/>
          <a:cxnLst/>
          <a:rect l="0" t="0" r="0" b="0"/>
          <a:pathLst>
            <a:path>
              <a:moveTo>
                <a:pt x="3141286" y="374046"/>
              </a:moveTo>
              <a:arcTo wR="1982369" hR="1982369" stAng="18346534" swAng="3650470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CA1020-D42C-4BC0-B335-0EEE70E2D276}">
      <dsp:nvSpPr>
        <dsp:cNvPr id="0" name=""/>
        <dsp:cNvSpPr/>
      </dsp:nvSpPr>
      <dsp:spPr>
        <a:xfrm>
          <a:off x="3434396" y="3061046"/>
          <a:ext cx="2284566" cy="1484968"/>
        </a:xfrm>
        <a:prstGeom prst="roundRect">
          <a:avLst/>
        </a:prstGeom>
        <a:solidFill>
          <a:schemeClr val="accent2">
            <a:hueOff val="-944198"/>
            <a:satOff val="17568"/>
            <a:lumOff val="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Чувственный опыт </a:t>
          </a:r>
          <a:br>
            <a:rPr lang="ru-RU" sz="2100" kern="1200" dirty="0"/>
          </a:br>
          <a:r>
            <a:rPr lang="ru-RU" sz="2100" kern="1200" dirty="0"/>
            <a:t>(запах океана)</a:t>
          </a:r>
          <a:endParaRPr lang="en-US" sz="2100" kern="1200" dirty="0"/>
        </a:p>
      </dsp:txBody>
      <dsp:txXfrm>
        <a:off x="3506886" y="3133536"/>
        <a:ext cx="2139586" cy="1339988"/>
      </dsp:txXfrm>
    </dsp:sp>
    <dsp:sp modelId="{F5AED537-7124-4339-A42E-214FF1CE1A9F}">
      <dsp:nvSpPr>
        <dsp:cNvPr id="0" name=""/>
        <dsp:cNvSpPr/>
      </dsp:nvSpPr>
      <dsp:spPr>
        <a:xfrm>
          <a:off x="877527" y="829975"/>
          <a:ext cx="3964739" cy="3964739"/>
        </a:xfrm>
        <a:custGeom>
          <a:avLst/>
          <a:gdLst/>
          <a:ahLst/>
          <a:cxnLst/>
          <a:rect l="0" t="0" r="0" b="0"/>
          <a:pathLst>
            <a:path>
              <a:moveTo>
                <a:pt x="2926853" y="3725280"/>
              </a:moveTo>
              <a:arcTo wR="1982369" hR="1982369" stAng="3692803" swAng="3414393"/>
            </a:path>
          </a:pathLst>
        </a:custGeom>
        <a:noFill/>
        <a:ln w="6350" cap="flat" cmpd="sng" algn="ctr">
          <a:solidFill>
            <a:schemeClr val="accent2">
              <a:hueOff val="-944198"/>
              <a:satOff val="17568"/>
              <a:lumOff val="23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AA691E-E730-40C6-922B-79FB31EAFA4C}">
      <dsp:nvSpPr>
        <dsp:cNvPr id="0" name=""/>
        <dsp:cNvSpPr/>
      </dsp:nvSpPr>
      <dsp:spPr>
        <a:xfrm>
          <a:off x="831" y="3061046"/>
          <a:ext cx="2284566" cy="1484968"/>
        </a:xfrm>
        <a:prstGeom prst="roundRect">
          <a:avLst/>
        </a:prstGeom>
        <a:solidFill>
          <a:schemeClr val="accent2">
            <a:hueOff val="-1888395"/>
            <a:satOff val="35136"/>
            <a:lumOff val="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Семантический смысл (пляж)</a:t>
          </a:r>
          <a:endParaRPr lang="en-US" sz="2100" kern="1200" dirty="0"/>
        </a:p>
      </dsp:txBody>
      <dsp:txXfrm>
        <a:off x="73321" y="3133536"/>
        <a:ext cx="2139586" cy="1339988"/>
      </dsp:txXfrm>
    </dsp:sp>
    <dsp:sp modelId="{63E339D3-F670-4743-9D7B-73C8EE75D2A7}">
      <dsp:nvSpPr>
        <dsp:cNvPr id="0" name=""/>
        <dsp:cNvSpPr/>
      </dsp:nvSpPr>
      <dsp:spPr>
        <a:xfrm>
          <a:off x="877527" y="829975"/>
          <a:ext cx="3964739" cy="3964739"/>
        </a:xfrm>
        <a:custGeom>
          <a:avLst/>
          <a:gdLst/>
          <a:ahLst/>
          <a:cxnLst/>
          <a:rect l="0" t="0" r="0" b="0"/>
          <a:pathLst>
            <a:path>
              <a:moveTo>
                <a:pt x="13204" y="2210792"/>
              </a:moveTo>
              <a:arcTo wR="1982369" hR="1982369" stAng="10402996" swAng="3650470"/>
            </a:path>
          </a:pathLst>
        </a:custGeom>
        <a:noFill/>
        <a:ln w="6350" cap="flat" cmpd="sng" algn="ctr">
          <a:solidFill>
            <a:schemeClr val="accent2">
              <a:hueOff val="-1888395"/>
              <a:satOff val="35136"/>
              <a:lumOff val="47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919AA-0DC0-439D-892C-99CA05DB721E}">
      <dsp:nvSpPr>
        <dsp:cNvPr id="0" name=""/>
        <dsp:cNvSpPr/>
      </dsp:nvSpPr>
      <dsp:spPr>
        <a:xfrm>
          <a:off x="3564" y="109135"/>
          <a:ext cx="3475718" cy="518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i="1" kern="1200" dirty="0"/>
            <a:t>Опыт</a:t>
          </a:r>
          <a:endParaRPr lang="en-US" sz="1800" kern="1200" dirty="0"/>
        </a:p>
      </dsp:txBody>
      <dsp:txXfrm>
        <a:off x="3564" y="109135"/>
        <a:ext cx="3475718" cy="518400"/>
      </dsp:txXfrm>
    </dsp:sp>
    <dsp:sp modelId="{49718CCF-9033-4C6A-A018-8BC7384EA762}">
      <dsp:nvSpPr>
        <dsp:cNvPr id="0" name=""/>
        <dsp:cNvSpPr/>
      </dsp:nvSpPr>
      <dsp:spPr>
        <a:xfrm>
          <a:off x="3564" y="627535"/>
          <a:ext cx="3475718" cy="464453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ctr" anchorCtr="0">
          <a:noAutofit/>
        </a:bodyPr>
        <a:lstStyle/>
        <a:p>
          <a:pPr marL="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1800" b="0" i="0" kern="1200" dirty="0"/>
            <a:t>У разных людей с цветами связан разный опыт. И он зависит от того, какое значение конкретный человек вкладывает в цвет.</a:t>
          </a:r>
          <a:endParaRPr lang="en-US" sz="1800" kern="1200" dirty="0"/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800" b="0" i="0" kern="1200" dirty="0"/>
            <a:t> Черный. Работники ритуальных агентств испытывают сильную связь между чёрным и трауром. Если они увидят его в другом контексте, он затронет их восприятие смерти и грусти.</a:t>
          </a: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800" b="0" i="0" kern="1200" dirty="0"/>
            <a:t> Белый. У тех, кто часто катается на лыжах, возникает стойкая ассоциация между белым и приятным возбуждением.</a:t>
          </a:r>
        </a:p>
      </dsp:txBody>
      <dsp:txXfrm>
        <a:off x="3564" y="627535"/>
        <a:ext cx="3475718" cy="4644539"/>
      </dsp:txXfrm>
    </dsp:sp>
    <dsp:sp modelId="{53BAA5A1-F743-49A0-8904-F1825E2CD509}">
      <dsp:nvSpPr>
        <dsp:cNvPr id="0" name=""/>
        <dsp:cNvSpPr/>
      </dsp:nvSpPr>
      <dsp:spPr>
        <a:xfrm>
          <a:off x="3965884" y="126636"/>
          <a:ext cx="3475718" cy="518400"/>
        </a:xfrm>
        <a:prstGeom prst="rect">
          <a:avLst/>
        </a:prstGeom>
        <a:solidFill>
          <a:schemeClr val="accent2">
            <a:hueOff val="-944198"/>
            <a:satOff val="17568"/>
            <a:lumOff val="2352"/>
            <a:alphaOff val="0"/>
          </a:schemeClr>
        </a:solidFill>
        <a:ln w="12700" cap="flat" cmpd="sng" algn="ctr">
          <a:solidFill>
            <a:schemeClr val="accent2">
              <a:hueOff val="-944198"/>
              <a:satOff val="17568"/>
              <a:lumOff val="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i="1" kern="1200" dirty="0"/>
            <a:t>Культура: </a:t>
          </a:r>
          <a:endParaRPr lang="en-US" sz="1800" kern="1200" dirty="0"/>
        </a:p>
      </dsp:txBody>
      <dsp:txXfrm>
        <a:off x="3965884" y="126636"/>
        <a:ext cx="3475718" cy="518400"/>
      </dsp:txXfrm>
    </dsp:sp>
    <dsp:sp modelId="{4D951A0B-5D2F-435C-95DD-03A6E3E62C24}">
      <dsp:nvSpPr>
        <dsp:cNvPr id="0" name=""/>
        <dsp:cNvSpPr/>
      </dsp:nvSpPr>
      <dsp:spPr>
        <a:xfrm>
          <a:off x="3965884" y="627535"/>
          <a:ext cx="3475718" cy="4644539"/>
        </a:xfrm>
        <a:prstGeom prst="rect">
          <a:avLst/>
        </a:prstGeom>
        <a:solidFill>
          <a:schemeClr val="accent2">
            <a:tint val="40000"/>
            <a:alpha val="90000"/>
            <a:hueOff val="-1527263"/>
            <a:satOff val="26952"/>
            <a:lumOff val="200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527263"/>
              <a:satOff val="26952"/>
              <a:lumOff val="20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1800" b="0" i="0" kern="1200" dirty="0"/>
            <a:t>Значения цветов могут различаться в зависимости от той или иной культуры. Например, на Западе любимый цвет большинства — голубой. Но это неприменимо к жителям Восточной Азии, там ситуация прямо противоположная.</a:t>
          </a:r>
          <a:endParaRPr lang="en-US" sz="1800" kern="1200" dirty="0"/>
        </a:p>
      </dsp:txBody>
      <dsp:txXfrm>
        <a:off x="3965884" y="627535"/>
        <a:ext cx="3475718" cy="4644539"/>
      </dsp:txXfrm>
    </dsp:sp>
    <dsp:sp modelId="{EE4D5409-FA7A-4569-81BC-7FEB8A093594}">
      <dsp:nvSpPr>
        <dsp:cNvPr id="0" name=""/>
        <dsp:cNvSpPr/>
      </dsp:nvSpPr>
      <dsp:spPr>
        <a:xfrm>
          <a:off x="7928203" y="109135"/>
          <a:ext cx="3475718" cy="518400"/>
        </a:xfrm>
        <a:prstGeom prst="rect">
          <a:avLst/>
        </a:prstGeom>
        <a:solidFill>
          <a:schemeClr val="accent2">
            <a:hueOff val="-1888395"/>
            <a:satOff val="35136"/>
            <a:lumOff val="4705"/>
            <a:alphaOff val="0"/>
          </a:schemeClr>
        </a:solidFill>
        <a:ln w="12700" cap="flat" cmpd="sng" algn="ctr">
          <a:solidFill>
            <a:schemeClr val="accent2">
              <a:hueOff val="-1888395"/>
              <a:satOff val="35136"/>
              <a:lumOff val="47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i="1" kern="1200" dirty="0"/>
            <a:t>Контекст: </a:t>
          </a:r>
          <a:endParaRPr lang="en-US" sz="1800" kern="1200" dirty="0"/>
        </a:p>
      </dsp:txBody>
      <dsp:txXfrm>
        <a:off x="7928203" y="109135"/>
        <a:ext cx="3475718" cy="518400"/>
      </dsp:txXfrm>
    </dsp:sp>
    <dsp:sp modelId="{4599E20D-C78B-4E42-871A-7FF02DD2C18B}">
      <dsp:nvSpPr>
        <dsp:cNvPr id="0" name=""/>
        <dsp:cNvSpPr/>
      </dsp:nvSpPr>
      <dsp:spPr>
        <a:xfrm>
          <a:off x="7928203" y="627535"/>
          <a:ext cx="3475718" cy="4644539"/>
        </a:xfrm>
        <a:prstGeom prst="rect">
          <a:avLst/>
        </a:prstGeom>
        <a:solidFill>
          <a:schemeClr val="accent2">
            <a:tint val="40000"/>
            <a:alpha val="90000"/>
            <a:hueOff val="-3054526"/>
            <a:satOff val="53905"/>
            <a:lumOff val="401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054526"/>
              <a:satOff val="53905"/>
              <a:lumOff val="40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1800" b="0" i="0" kern="1200" dirty="0"/>
            <a:t>Контекст помогает определить, какие из связанных узлов в сети активны. Чёрные кухонные приборы, скорее всего, не запустят цепь ассоциаций, связанных с трауром, потому как посудомойки не имеют прямой связи с похоронными ритуалами.</a:t>
          </a:r>
          <a:endParaRPr lang="en-US" sz="1800" kern="1200" dirty="0"/>
        </a:p>
      </dsp:txBody>
      <dsp:txXfrm>
        <a:off x="7928203" y="627535"/>
        <a:ext cx="3475718" cy="4644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20C63C-B77B-4610-AD9C-626B6943B925}" type="datetimeFigureOut">
              <a:rPr lang="ru-BY" smtClean="0"/>
              <a:t>05.04.2022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4F90C-3BA7-44C7-B12F-F8DD0631D88C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534150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73887F-0F6E-41A9-AE76-E89B84DB8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31DDF3-282F-4226-BC8B-78FB4F0B4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C66210-7CE0-40F6-85B9-1D9A94324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699E-BC7C-4BE8-85AA-4292748EB5BB}" type="datetimeFigureOut">
              <a:rPr lang="ru-BY" smtClean="0"/>
              <a:t>05.04.2022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B3C038-6080-4DC3-A594-55AADCD8D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491946-0F6F-48C0-963A-C22D058F1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6073F-C479-4899-B574-6A2A4420931A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159254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6AF6F-F765-42F3-9745-ED5F57BB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62E7B7-BD67-4085-B7AC-8B534CB9E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4EA50C-3CB1-4D40-A868-B1495F6CC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699E-BC7C-4BE8-85AA-4292748EB5BB}" type="datetimeFigureOut">
              <a:rPr lang="ru-BY" smtClean="0"/>
              <a:t>05.04.2022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17D2F1-16B7-4656-8628-EA09BE349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6BC685-D45B-4A45-B597-7497CD329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6073F-C479-4899-B574-6A2A4420931A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00746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DE860A8-DA37-427E-86AE-5FDB9C0CF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C12EC55-A0D6-421D-863B-6A44A047B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5CFBF4-40B7-4E84-A2F9-9281A43C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699E-BC7C-4BE8-85AA-4292748EB5BB}" type="datetimeFigureOut">
              <a:rPr lang="ru-BY" smtClean="0"/>
              <a:t>05.04.2022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2A7E7F-F577-48A9-93AB-155510C2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619CD8-DA6B-45CC-BC55-E156AF69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6073F-C479-4899-B574-6A2A4420931A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28443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7A2D0-D46C-4277-B4B2-3BF3D565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BF34B7-F0B9-419D-826C-37D8F9D5B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C932C8-061D-40EF-8138-72097ED05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699E-BC7C-4BE8-85AA-4292748EB5BB}" type="datetimeFigureOut">
              <a:rPr lang="ru-BY" smtClean="0"/>
              <a:t>05.04.2022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746D47-B0AE-4746-9998-84289452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B61504-46F3-43B8-9F41-F839154A2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6073F-C479-4899-B574-6A2A4420931A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36780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F6BE3-5C8E-4D68-A683-CBFFE233B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AA36CB-1166-4817-95C8-81026A0C5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9106C7-9EB7-44BB-BE1B-59F77BBE8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699E-BC7C-4BE8-85AA-4292748EB5BB}" type="datetimeFigureOut">
              <a:rPr lang="ru-BY" smtClean="0"/>
              <a:t>05.04.2022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5DA940-802C-410E-AE3D-DE5DD021F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CDC66B-5969-42BA-B08E-F086BE22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6073F-C479-4899-B574-6A2A4420931A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02519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DC634-145A-40A9-9B87-77874ED21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743C54-9584-411F-A0D5-92CF35FEA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E84EDF-3EFD-4811-A5FC-440DA3BD0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12DD94-8E54-4CE9-BCC6-EDE2F032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699E-BC7C-4BE8-85AA-4292748EB5BB}" type="datetimeFigureOut">
              <a:rPr lang="ru-BY" smtClean="0"/>
              <a:t>05.04.2022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A23A77-9216-4AA0-80C7-AB9493AE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1CDD51-4352-4492-8FD2-37B0986C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6073F-C479-4899-B574-6A2A4420931A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324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0E429-1318-4385-AEAB-1745F911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C462D7-6684-4A2F-989E-429310A9E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65EC28-28C8-4F6C-83D1-A1AA7C709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AD53D0C-E998-47E4-B2D1-A3C7EE7EF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AAAAD1-2D0D-461C-9608-1301E8CE17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711193E-A190-4A0C-AE30-B51582A5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699E-BC7C-4BE8-85AA-4292748EB5BB}" type="datetimeFigureOut">
              <a:rPr lang="ru-BY" smtClean="0"/>
              <a:t>05.04.2022</a:t>
            </a:fld>
            <a:endParaRPr lang="ru-BY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216F7B5-BF88-42AE-AE48-D1F83A8B4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FCDE5F-06CB-440E-9799-BCD6B956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6073F-C479-4899-B574-6A2A4420931A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8737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D523D9-E63C-4CEB-BD51-496144B1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E8F15B-3E88-42C5-8CC3-0BC52B29E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699E-BC7C-4BE8-85AA-4292748EB5BB}" type="datetimeFigureOut">
              <a:rPr lang="ru-BY" smtClean="0"/>
              <a:t>05.04.2022</a:t>
            </a:fld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E1B944A-E4B8-4249-8D8C-6F91225E3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FE047F1-BAC6-4A37-8626-FBFC5F466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6073F-C479-4899-B574-6A2A4420931A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9567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74DB309-86C2-46AA-B19C-8497580E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699E-BC7C-4BE8-85AA-4292748EB5BB}" type="datetimeFigureOut">
              <a:rPr lang="ru-BY" smtClean="0"/>
              <a:t>05.04.2022</a:t>
            </a:fld>
            <a:endParaRPr lang="ru-BY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8AD6E5C-8FA6-4DF7-990E-932989152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9FC0ED-756B-4FCD-AFBE-1E1AB50F4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6073F-C479-4899-B574-6A2A4420931A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7098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167438-3BE3-439A-8E08-6F8E48C7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D92682-47BB-4C85-BA63-31EF178E4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F062A0-63F3-495C-BA3A-941B6758D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A65D19C-2FD3-4CEF-85DE-D37DABE2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699E-BC7C-4BE8-85AA-4292748EB5BB}" type="datetimeFigureOut">
              <a:rPr lang="ru-BY" smtClean="0"/>
              <a:t>05.04.2022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FC8075C-8AD8-447D-9462-A510C82B3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7631E1-9262-466B-9A5A-EEFFED081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6073F-C479-4899-B574-6A2A4420931A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47484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B0E84-1B9A-4990-82C8-A95DECA7C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296BFEF-1EEE-4A11-B726-4FD43010B9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C0C4163-CEA8-4AB9-8D7A-54B849991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DE3D043-DAAC-4F22-A0BA-F4EFA821F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699E-BC7C-4BE8-85AA-4292748EB5BB}" type="datetimeFigureOut">
              <a:rPr lang="ru-BY" smtClean="0"/>
              <a:t>05.04.2022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0AC6F9-4B3A-4315-8859-E6CB035D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2F454A-EF14-42F8-BE55-021B0BEB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6073F-C479-4899-B574-6A2A4420931A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24725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940CC-85DB-408D-86D7-50461B6A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5A68D0-91C8-4249-8CCA-F9E6618D0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AAFB6B-BB9E-429F-BA0C-7C49349A5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E699E-BC7C-4BE8-85AA-4292748EB5BB}" type="datetimeFigureOut">
              <a:rPr lang="ru-BY" smtClean="0"/>
              <a:t>05.04.2022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DA5E4F-016A-4D5D-A0BB-7F91E62BF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745839-F72D-4261-837C-816F13D44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073F-C479-4899-B574-6A2A4420931A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8742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3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F7AA6-6EA3-4D7B-80CC-9D869621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104" y="739978"/>
            <a:ext cx="5637542" cy="3004145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accent1"/>
                </a:solidFill>
              </a:rPr>
              <a:t>ПСИХОЛОГИЯ ЦВЕТА: КАК ОТТЕНКИ ВЛИЯЮТ НА ВОСПРИЯТИЕ ПРОДУКТА</a:t>
            </a:r>
            <a:endParaRPr lang="ru-BY" sz="2800" dirty="0">
              <a:solidFill>
                <a:schemeClr val="accent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F205CB-4F7F-4413-A17C-4855009C47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Иванова Алеся Александровна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Крайнов Кирилл Андреевич </a:t>
            </a:r>
          </a:p>
          <a:p>
            <a:r>
              <a:rPr lang="ru-RU" dirty="0">
                <a:solidFill>
                  <a:schemeClr val="tx2"/>
                </a:solidFill>
              </a:rPr>
              <a:t>ФИТ 3 курс, 3 группа</a:t>
            </a:r>
            <a:endParaRPr lang="ru-BY" dirty="0">
              <a:solidFill>
                <a:schemeClr val="tx2"/>
              </a:solidFill>
            </a:endParaRPr>
          </a:p>
        </p:txBody>
      </p:sp>
      <p:sp>
        <p:nvSpPr>
          <p:cNvPr id="49" name="Freeform: Shape 35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: Shape 37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39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41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43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45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1DB14C-913A-461B-B6D4-579A90195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8" y="901813"/>
            <a:ext cx="5850228" cy="468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53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95C1DFB-EFF3-44F4-A444-38F422814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479" y="719165"/>
            <a:ext cx="5393361" cy="54745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indent="269875"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>
                <a:tab pos="630238" algn="l"/>
              </a:tabLst>
            </a:pPr>
            <a:r>
              <a:rPr kumimoji="0" lang="ru-RU" altLang="ru-BY" sz="4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+mn-lt"/>
              </a:rPr>
              <a:t>Возбуждение</a:t>
            </a:r>
            <a:endParaRPr kumimoji="0" lang="en-US" altLang="ru-BY" sz="4400" b="0" i="0" u="none" strike="noStrike" cap="none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+mn-lt"/>
            </a:endParaRP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630238" algn="l"/>
              </a:tabLst>
            </a:pPr>
            <a:endParaRPr kumimoji="0" lang="en-US" altLang="ru-BY" sz="4400" b="0" i="0" u="none" strike="noStrike" cap="none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+mn-lt"/>
            </a:endParaRPr>
          </a:p>
        </p:txBody>
      </p:sp>
      <p:pic>
        <p:nvPicPr>
          <p:cNvPr id="14" name="Picture 4" descr="https://leonardo.osnova.io/125e0d8e-90ad-7e83-f6a0-3715ccc03368/">
            <a:extLst>
              <a:ext uri="{FF2B5EF4-FFF2-40B4-BE49-F238E27FC236}">
                <a16:creationId xmlns:a16="http://schemas.microsoft.com/office/drawing/2014/main" id="{87BBF4C3-6722-4067-A7F4-DB9F0E1B8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161" y="591010"/>
            <a:ext cx="5296161" cy="538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06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A32B2B7-500E-43BF-B730-CC462A937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601" y="-1"/>
            <a:ext cx="5389143" cy="6858001"/>
          </a:xfrm>
        </p:spPr>
        <p:txBody>
          <a:bodyPr>
            <a:normAutofit/>
          </a:bodyPr>
          <a:lstStyle/>
          <a:p>
            <a:pPr algn="ctr"/>
            <a:r>
              <a:rPr lang="ru-RU" b="1" spc="300" dirty="0">
                <a:solidFill>
                  <a:schemeClr val="accent2"/>
                </a:solidFill>
              </a:rPr>
              <a:t>Оценка</a:t>
            </a:r>
            <a:endParaRPr lang="ru-BY" b="1" spc="300" dirty="0">
              <a:solidFill>
                <a:schemeClr val="accent2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6" name="Picture 2" descr="https://leonardo.osnova.io/c16aa0dd-9b16-9fb3-9d0c-78467541fdd3/">
            <a:extLst>
              <a:ext uri="{FF2B5EF4-FFF2-40B4-BE49-F238E27FC236}">
                <a16:creationId xmlns:a16="http://schemas.microsoft.com/office/drawing/2014/main" id="{B74E4DD3-55A4-4730-94A9-B3FF4069B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0" y="1533262"/>
            <a:ext cx="6075865" cy="378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680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18C45-9512-45F6-B5F3-203DEA6A5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rgbClr val="FFFFFF"/>
                </a:solidFill>
              </a:rPr>
              <a:t>Что делает цвет хорошим?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CBE9B3-A1F9-4472-8093-85D0E490C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1668" y="498542"/>
            <a:ext cx="5994400" cy="5760095"/>
          </a:xfrm>
        </p:spPr>
        <p:txBody>
          <a:bodyPr anchor="ctr">
            <a:noAutofit/>
          </a:bodyPr>
          <a:lstStyle/>
          <a:p>
            <a:pPr algn="just"/>
            <a:r>
              <a:rPr lang="ru-RU" sz="1600" dirty="0"/>
              <a:t>Уместность</a:t>
            </a:r>
          </a:p>
          <a:p>
            <a:pPr marL="0" indent="0" fontAlgn="base">
              <a:buNone/>
            </a:pPr>
            <a:r>
              <a:rPr lang="ru-RU" sz="1600" dirty="0"/>
              <a:t>Маркетологи зачастую выбирают цвета, основываясь на предпочтениях людей, но это неправильный подход. Вам необходимо понять уместность цвета.</a:t>
            </a:r>
          </a:p>
          <a:p>
            <a:pPr marL="0" indent="0" fontAlgn="base">
              <a:buNone/>
            </a:pPr>
            <a:r>
              <a:rPr lang="ru-RU" sz="1600" dirty="0"/>
              <a:t>Например, большинство людей предпочитают голубой цвет коричневому. Но, предположим, что вы покупаете стол. Большинство людей выберут коричневый, так как он выглядит уместным.</a:t>
            </a:r>
          </a:p>
          <a:p>
            <a:pPr algn="just"/>
            <a:r>
              <a:rPr lang="ru-RU" sz="1600" dirty="0"/>
              <a:t>Эстетика</a:t>
            </a:r>
          </a:p>
          <a:p>
            <a:pPr marL="0" indent="0" fontAlgn="base">
              <a:buNone/>
            </a:pPr>
            <a:r>
              <a:rPr lang="ru-RU" sz="1600" dirty="0"/>
              <a:t>Никогда не выбирайте цвет, основываясь исключительно на его эмоциональном и семантическом значении. В конце концов, ваш продукт или дизайн должен быть привлекательным. Эстетически привлекательный дизайн может:</a:t>
            </a:r>
          </a:p>
          <a:p>
            <a:pPr lvl="1" fontAlgn="base"/>
            <a:r>
              <a:rPr lang="ru-RU" sz="1600" dirty="0"/>
              <a:t>Повлиять на выбор бренда</a:t>
            </a:r>
          </a:p>
          <a:p>
            <a:pPr lvl="1" fontAlgn="base"/>
            <a:r>
              <a:rPr lang="ru-RU" sz="1600" dirty="0"/>
              <a:t>Привлечь больше внимания </a:t>
            </a:r>
          </a:p>
          <a:p>
            <a:pPr lvl="1" fontAlgn="base"/>
            <a:r>
              <a:rPr lang="ru-RU" sz="1600" dirty="0"/>
              <a:t>Повысить лояльность к бренду </a:t>
            </a:r>
          </a:p>
          <a:p>
            <a:pPr lvl="1" fontAlgn="base"/>
            <a:r>
              <a:rPr lang="ru-RU" sz="1600" dirty="0"/>
              <a:t>Сделать дизайн удобнее </a:t>
            </a:r>
          </a:p>
          <a:p>
            <a:pPr lvl="1" fontAlgn="base"/>
            <a:r>
              <a:rPr lang="ru-RU" sz="1600" dirty="0"/>
              <a:t>Усилить правдивость восприятия 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832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A137B11-A3CF-4053-9A7A-27CD883FE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04" y="696705"/>
            <a:ext cx="10018105" cy="855001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accent1"/>
                </a:solidFill>
              </a:rPr>
              <a:t>Применение в маркетинге. </a:t>
            </a:r>
            <a:endParaRPr lang="ru-BY" dirty="0">
              <a:solidFill>
                <a:schemeClr val="accent1"/>
              </a:solidFill>
            </a:endParaRPr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433734F3-086F-41CF-8C32-99DE2659FC89}"/>
              </a:ext>
            </a:extLst>
          </p:cNvPr>
          <p:cNvSpPr/>
          <p:nvPr/>
        </p:nvSpPr>
        <p:spPr>
          <a:xfrm rot="19298620">
            <a:off x="5393276" y="2988364"/>
            <a:ext cx="1567178" cy="550984"/>
          </a:xfrm>
          <a:prstGeom prst="rightArrow">
            <a:avLst>
              <a:gd name="adj1" fmla="val 50000"/>
              <a:gd name="adj2" fmla="val 11660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3074" name="Picture 2" descr="https://leonardo.osnova.io/0296beda-fe6d-4985-d5ff-084c7876f7ea/">
            <a:extLst>
              <a:ext uri="{FF2B5EF4-FFF2-40B4-BE49-F238E27FC236}">
                <a16:creationId xmlns:a16="http://schemas.microsoft.com/office/drawing/2014/main" id="{95247172-DEA6-4B0C-A6AC-7F9F043BA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8" y="1865681"/>
            <a:ext cx="11650938" cy="312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677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571F39-C1FA-44BF-A821-A426CDB6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8436" y="2578238"/>
            <a:ext cx="588051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accent1"/>
                </a:solidFill>
              </a:rPr>
              <a:t>В ходе нашего исследования мы создали следующую таблицу</a:t>
            </a:r>
            <a:endParaRPr lang="ru-BY"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https://leonardo.osnova.io/ed242944-36ab-8d44-44d8-bfb475512894/">
            <a:extLst>
              <a:ext uri="{FF2B5EF4-FFF2-40B4-BE49-F238E27FC236}">
                <a16:creationId xmlns:a16="http://schemas.microsoft.com/office/drawing/2014/main" id="{BDFEFEA3-F298-4B05-A900-B71900CCA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2" y="-92363"/>
            <a:ext cx="51297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6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22E288-C7F1-4560-92DF-CA3DB911A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385" y="0"/>
            <a:ext cx="5016670" cy="685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b="1" dirty="0">
                <a:solidFill>
                  <a:schemeClr val="accent1"/>
                </a:solidFill>
              </a:rPr>
              <a:t>Психология цвета</a:t>
            </a:r>
            <a:endParaRPr lang="en-US" sz="6000" b="1" dirty="0">
              <a:solidFill>
                <a:schemeClr val="accent1"/>
              </a:solidFill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1DA253-C5CD-42AF-8DE9-025B3793F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4" b="89976" l="4312" r="94530">
                        <a14:foregroundMark x1="4177" y1="24899" x2="7599" y2="19846"/>
                        <a14:foregroundMark x1="7599" y1="19846" x2="23848" y2="13177"/>
                        <a14:foregroundMark x1="23848" y1="13177" x2="52546" y2="20291"/>
                        <a14:foregroundMark x1="52546" y1="20291" x2="66532" y2="13783"/>
                        <a14:foregroundMark x1="66532" y1="13783" x2="87874" y2="19725"/>
                        <a14:foregroundMark x1="87874" y1="19725" x2="94826" y2="24818"/>
                        <a14:foregroundMark x1="94826" y1="24818" x2="98437" y2="33387"/>
                        <a14:foregroundMark x1="98437" y1="33387" x2="98949" y2="74010"/>
                        <a14:foregroundMark x1="98949" y1="74010" x2="94826" y2="78577"/>
                        <a14:foregroundMark x1="94826" y1="78577" x2="78981" y2="83508"/>
                        <a14:foregroundMark x1="78981" y1="83508" x2="12288" y2="82296"/>
                        <a14:foregroundMark x1="12288" y1="82296" x2="7949" y2="79790"/>
                        <a14:foregroundMark x1="7949" y1="79790" x2="4285" y2="73242"/>
                        <a14:foregroundMark x1="4285" y1="73242" x2="2937" y2="66532"/>
                        <a14:foregroundMark x1="2937" y1="66532" x2="5713" y2="27284"/>
                        <a14:foregroundMark x1="5713" y1="27284" x2="4338" y2="25182"/>
                        <a14:foregroundMark x1="83994" y1="22312" x2="90676" y2="25586"/>
                        <a14:foregroundMark x1="90676" y1="25586" x2="95446" y2="32619"/>
                        <a14:foregroundMark x1="95446" y1="32619" x2="96443" y2="42926"/>
                        <a14:foregroundMark x1="96443" y1="42926" x2="90973" y2="59539"/>
                        <a14:foregroundMark x1="90973" y1="59539" x2="90649" y2="59620"/>
                        <a14:foregroundMark x1="87281" y1="68553" x2="89086" y2="61964"/>
                        <a14:foregroundMark x1="89086" y1="61964" x2="89140" y2="52102"/>
                        <a14:foregroundMark x1="89140" y1="52102" x2="87793" y2="44947"/>
                        <a14:foregroundMark x1="87793" y1="44947" x2="84398" y2="51374"/>
                        <a14:foregroundMark x1="84398" y1="51374" x2="86715" y2="58286"/>
                        <a14:foregroundMark x1="86715" y1="58286" x2="91754" y2="59984"/>
                        <a14:foregroundMark x1="91754" y1="59984" x2="94530" y2="52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536"/>
            <a:ext cx="7048927" cy="469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80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A137B11-A3CF-4053-9A7A-27CD883FE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554" y="956793"/>
            <a:ext cx="10018105" cy="855001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accent1"/>
                </a:solidFill>
              </a:rPr>
              <a:t>Из чего состоит цвет?</a:t>
            </a:r>
            <a:endParaRPr lang="ru-BY" dirty="0">
              <a:solidFill>
                <a:schemeClr val="accent1"/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D3140B8-7F18-4DAE-A045-A12E0E802ABB}"/>
              </a:ext>
            </a:extLst>
          </p:cNvPr>
          <p:cNvGrpSpPr/>
          <p:nvPr/>
        </p:nvGrpSpPr>
        <p:grpSpPr>
          <a:xfrm>
            <a:off x="438144" y="2202572"/>
            <a:ext cx="11477442" cy="3527145"/>
            <a:chOff x="932690" y="2268793"/>
            <a:chExt cx="10894697" cy="3527145"/>
          </a:xfrm>
        </p:grpSpPr>
        <p:sp>
          <p:nvSpPr>
            <p:cNvPr id="3" name="Прямоугольник: скругленные противолежащие углы 2">
              <a:extLst>
                <a:ext uri="{FF2B5EF4-FFF2-40B4-BE49-F238E27FC236}">
                  <a16:creationId xmlns:a16="http://schemas.microsoft.com/office/drawing/2014/main" id="{A5CED5D9-6DE7-4731-8D84-0E4DAB5B2297}"/>
                </a:ext>
              </a:extLst>
            </p:cNvPr>
            <p:cNvSpPr/>
            <p:nvPr/>
          </p:nvSpPr>
          <p:spPr>
            <a:xfrm>
              <a:off x="1534200" y="2268793"/>
              <a:ext cx="1990125" cy="1990125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8DC15C7D-3DE3-4512-B9C3-9B0A0CF886A7}"/>
                </a:ext>
              </a:extLst>
            </p:cNvPr>
            <p:cNvSpPr/>
            <p:nvPr/>
          </p:nvSpPr>
          <p:spPr>
            <a:xfrm>
              <a:off x="932690" y="4940938"/>
              <a:ext cx="3193145" cy="855000"/>
            </a:xfrm>
            <a:custGeom>
              <a:avLst/>
              <a:gdLst>
                <a:gd name="connsiteX0" fmla="*/ 0 w 3262500"/>
                <a:gd name="connsiteY0" fmla="*/ 0 h 855000"/>
                <a:gd name="connsiteX1" fmla="*/ 3262500 w 3262500"/>
                <a:gd name="connsiteY1" fmla="*/ 0 h 855000"/>
                <a:gd name="connsiteX2" fmla="*/ 3262500 w 3262500"/>
                <a:gd name="connsiteY2" fmla="*/ 855000 h 855000"/>
                <a:gd name="connsiteX3" fmla="*/ 0 w 3262500"/>
                <a:gd name="connsiteY3" fmla="*/ 855000 h 855000"/>
                <a:gd name="connsiteX4" fmla="*/ 0 w 3262500"/>
                <a:gd name="connsiteY4" fmla="*/ 0 h 8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2500" h="855000">
                  <a:moveTo>
                    <a:pt x="0" y="0"/>
                  </a:moveTo>
                  <a:lnTo>
                    <a:pt x="3262500" y="0"/>
                  </a:lnTo>
                  <a:lnTo>
                    <a:pt x="3262500" y="855000"/>
                  </a:lnTo>
                  <a:lnTo>
                    <a:pt x="0" y="85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488950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ru-RU" cap="all" dirty="0">
                  <a:solidFill>
                    <a:schemeClr val="accent6">
                      <a:lumMod val="75000"/>
                    </a:schemeClr>
                  </a:solidFill>
                </a:rPr>
                <a:t>это общее название цвета.</a:t>
              </a:r>
              <a:endParaRPr lang="en-US" sz="1400" kern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" name="Прямоугольник: скругленные противолежащие углы 5">
              <a:extLst>
                <a:ext uri="{FF2B5EF4-FFF2-40B4-BE49-F238E27FC236}">
                  <a16:creationId xmlns:a16="http://schemas.microsoft.com/office/drawing/2014/main" id="{CCA626CC-DF50-443C-9396-3C38752C6764}"/>
                </a:ext>
              </a:extLst>
            </p:cNvPr>
            <p:cNvSpPr/>
            <p:nvPr/>
          </p:nvSpPr>
          <p:spPr>
            <a:xfrm>
              <a:off x="5367637" y="2268793"/>
              <a:ext cx="1990125" cy="1990125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ru-BY" dirty="0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4D7877CF-AF3C-4BF9-81EF-552E5ECA0E33}"/>
                </a:ext>
              </a:extLst>
            </p:cNvPr>
            <p:cNvSpPr/>
            <p:nvPr/>
          </p:nvSpPr>
          <p:spPr>
            <a:xfrm>
              <a:off x="4357606" y="4867051"/>
              <a:ext cx="4123119" cy="363277"/>
            </a:xfrm>
            <a:custGeom>
              <a:avLst/>
              <a:gdLst>
                <a:gd name="connsiteX0" fmla="*/ 0 w 3262500"/>
                <a:gd name="connsiteY0" fmla="*/ 0 h 855000"/>
                <a:gd name="connsiteX1" fmla="*/ 3262500 w 3262500"/>
                <a:gd name="connsiteY1" fmla="*/ 0 h 855000"/>
                <a:gd name="connsiteX2" fmla="*/ 3262500 w 3262500"/>
                <a:gd name="connsiteY2" fmla="*/ 855000 h 855000"/>
                <a:gd name="connsiteX3" fmla="*/ 0 w 3262500"/>
                <a:gd name="connsiteY3" fmla="*/ 855000 h 855000"/>
                <a:gd name="connsiteX4" fmla="*/ 0 w 3262500"/>
                <a:gd name="connsiteY4" fmla="*/ 0 h 8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2500" h="855000">
                  <a:moveTo>
                    <a:pt x="0" y="0"/>
                  </a:moveTo>
                  <a:lnTo>
                    <a:pt x="3262500" y="0"/>
                  </a:lnTo>
                  <a:lnTo>
                    <a:pt x="3262500" y="855000"/>
                  </a:lnTo>
                  <a:lnTo>
                    <a:pt x="0" y="85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488950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ru-RU" cap="all" dirty="0">
                  <a:solidFill>
                    <a:schemeClr val="accent6">
                      <a:lumMod val="75000"/>
                    </a:schemeClr>
                  </a:solidFill>
                </a:rPr>
                <a:t>это то, насколько светлым или тёмным является цвет.</a:t>
              </a:r>
              <a:endParaRPr lang="en-US" sz="1400" kern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1" name="Прямоугольник: скругленные противолежащие углы 10">
              <a:extLst>
                <a:ext uri="{FF2B5EF4-FFF2-40B4-BE49-F238E27FC236}">
                  <a16:creationId xmlns:a16="http://schemas.microsoft.com/office/drawing/2014/main" id="{218E05E9-6E89-48DB-9D6A-BC7EFE8CB9EB}"/>
                </a:ext>
              </a:extLst>
            </p:cNvPr>
            <p:cNvSpPr/>
            <p:nvPr/>
          </p:nvSpPr>
          <p:spPr>
            <a:xfrm>
              <a:off x="9201075" y="2268793"/>
              <a:ext cx="1990125" cy="1990125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E3B10582-7577-4D7F-B6D3-9BB1ED132044}"/>
                </a:ext>
              </a:extLst>
            </p:cNvPr>
            <p:cNvSpPr/>
            <p:nvPr/>
          </p:nvSpPr>
          <p:spPr>
            <a:xfrm>
              <a:off x="8380980" y="4878794"/>
              <a:ext cx="3446407" cy="855000"/>
            </a:xfrm>
            <a:custGeom>
              <a:avLst/>
              <a:gdLst>
                <a:gd name="connsiteX0" fmla="*/ 0 w 3262500"/>
                <a:gd name="connsiteY0" fmla="*/ 0 h 855000"/>
                <a:gd name="connsiteX1" fmla="*/ 3262500 w 3262500"/>
                <a:gd name="connsiteY1" fmla="*/ 0 h 855000"/>
                <a:gd name="connsiteX2" fmla="*/ 3262500 w 3262500"/>
                <a:gd name="connsiteY2" fmla="*/ 855000 h 855000"/>
                <a:gd name="connsiteX3" fmla="*/ 0 w 3262500"/>
                <a:gd name="connsiteY3" fmla="*/ 855000 h 855000"/>
                <a:gd name="connsiteX4" fmla="*/ 0 w 3262500"/>
                <a:gd name="connsiteY4" fmla="*/ 0 h 85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2500" h="855000">
                  <a:moveTo>
                    <a:pt x="0" y="0"/>
                  </a:moveTo>
                  <a:lnTo>
                    <a:pt x="3262500" y="0"/>
                  </a:lnTo>
                  <a:lnTo>
                    <a:pt x="3262500" y="855000"/>
                  </a:lnTo>
                  <a:lnTo>
                    <a:pt x="0" y="85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488950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ru-RU" cap="all" dirty="0">
                  <a:solidFill>
                    <a:schemeClr val="accent6">
                      <a:lumMod val="75000"/>
                    </a:schemeClr>
                  </a:solidFill>
                </a:rPr>
                <a:t>это уровень насыщенности, то, насколько цвет яркий</a:t>
              </a:r>
              <a:endParaRPr lang="en-US" sz="1400" kern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21EC721-A16B-4454-840B-A135855C26E3}"/>
              </a:ext>
            </a:extLst>
          </p:cNvPr>
          <p:cNvSpPr/>
          <p:nvPr/>
        </p:nvSpPr>
        <p:spPr>
          <a:xfrm>
            <a:off x="5140295" y="2797419"/>
            <a:ext cx="2066591" cy="76944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Яркость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7DB00D5-72F1-43C2-8C88-621DC7E19CD6}"/>
              </a:ext>
            </a:extLst>
          </p:cNvPr>
          <p:cNvSpPr/>
          <p:nvPr/>
        </p:nvSpPr>
        <p:spPr>
          <a:xfrm>
            <a:off x="9334507" y="2789494"/>
            <a:ext cx="1725152" cy="76944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Хрома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4F45253-8C82-4378-8E0C-32DFC4B9CDE7}"/>
              </a:ext>
            </a:extLst>
          </p:cNvPr>
          <p:cNvSpPr/>
          <p:nvPr/>
        </p:nvSpPr>
        <p:spPr>
          <a:xfrm>
            <a:off x="1615778" y="2789493"/>
            <a:ext cx="1008674" cy="76944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Тон</a:t>
            </a:r>
          </a:p>
        </p:txBody>
      </p:sp>
    </p:spTree>
    <p:extLst>
      <p:ext uri="{BB962C8B-B14F-4D97-AF65-F5344CB8AC3E}">
        <p14:creationId xmlns:p14="http://schemas.microsoft.com/office/powerpoint/2010/main" val="193872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22E288-C7F1-4560-92DF-CA3DB911A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385" y="0"/>
            <a:ext cx="5016670" cy="685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b="1" dirty="0">
                <a:solidFill>
                  <a:schemeClr val="accent1"/>
                </a:solidFill>
              </a:rPr>
              <a:t>Биология или эволюция</a:t>
            </a:r>
            <a:endParaRPr lang="en-US" sz="6000" b="1" dirty="0">
              <a:solidFill>
                <a:schemeClr val="accent1"/>
              </a:solidFill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FB83B9-A9BB-4C71-93B1-262471B48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1" y="1737663"/>
            <a:ext cx="6430566" cy="28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99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D938A4-397D-4F8D-ADFF-E916F0E8C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36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5036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56045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37614" y="2755933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E5A139-74E6-4B6C-A472-1FEED2009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6385" y="139360"/>
            <a:ext cx="5986911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indent="269875"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ru-RU" sz="3600" b="1" dirty="0">
                <a:solidFill>
                  <a:schemeClr val="accent1"/>
                </a:solidFill>
                <a:cs typeface="Arial" panose="020B0604020202020204" pitchFamily="34" charset="0"/>
              </a:rPr>
              <a:t>Теория гендерных схем</a:t>
            </a:r>
            <a:endParaRPr lang="ru-BY" sz="3600" b="1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lvl="0"/>
            <a:endParaRPr lang="ru-RU" altLang="ru-BY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53204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7A669A-8EE3-4206-80B9-5DE56748D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t="10936" r="13065" b="10539"/>
          <a:stretch/>
        </p:blipFill>
        <p:spPr>
          <a:xfrm>
            <a:off x="773963" y="527178"/>
            <a:ext cx="4708556" cy="53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1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A32B2B7-500E-43BF-B730-CC462A937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601" y="-1"/>
            <a:ext cx="5442399" cy="6858001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accent1"/>
                </a:solidFill>
              </a:rPr>
              <a:t>Теория экологической валентности</a:t>
            </a:r>
            <a:endParaRPr lang="ru-BY" sz="4000" b="1" spc="300" dirty="0">
              <a:solidFill>
                <a:schemeClr val="accent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3CE84E-172C-4ED4-834F-6487E4DCE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36" t="23538" r="41396" b="26624"/>
          <a:stretch/>
        </p:blipFill>
        <p:spPr>
          <a:xfrm>
            <a:off x="185950" y="1307082"/>
            <a:ext cx="6170462" cy="421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5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A88B6-6431-4881-8E12-0B9E99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23" y="557189"/>
            <a:ext cx="4659085" cy="5567891"/>
          </a:xfrm>
        </p:spPr>
        <p:txBody>
          <a:bodyPr>
            <a:normAutofit/>
          </a:bodyPr>
          <a:lstStyle/>
          <a:p>
            <a:pPr algn="ctr"/>
            <a:r>
              <a:rPr lang="ru-RU" sz="52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Как цвета получают свои значения</a:t>
            </a:r>
            <a:endParaRPr lang="ru-BY" sz="520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B919E840-6433-4B92-BBD8-5881F8EEB9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9498431"/>
              </p:ext>
            </p:extLst>
          </p:nvPr>
        </p:nvGraphicFramePr>
        <p:xfrm>
          <a:off x="5781182" y="850822"/>
          <a:ext cx="5719794" cy="5156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9116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2">
            <a:extLst>
              <a:ext uri="{FF2B5EF4-FFF2-40B4-BE49-F238E27FC236}">
                <a16:creationId xmlns:a16="http://schemas.microsoft.com/office/drawing/2014/main" id="{BF98A388-E4E0-455D-A4C8-D1F8988761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391436"/>
              </p:ext>
            </p:extLst>
          </p:nvPr>
        </p:nvGraphicFramePr>
        <p:xfrm>
          <a:off x="392255" y="1173018"/>
          <a:ext cx="11407487" cy="5381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2F2A5BC-4D15-4E51-9804-EADBF1CB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2489"/>
            <a:ext cx="10515600" cy="835877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>
                <a:solidFill>
                  <a:schemeClr val="accent2">
                    <a:lumMod val="75000"/>
                  </a:schemeClr>
                </a:solidFill>
              </a:rPr>
              <a:t>Люди вкладывают разные, а иногда и противоречащие друг другу значения в одни и те же цвета, основываясь на разных факторах. Вот что они включают в себя:</a:t>
            </a:r>
            <a:endParaRPr lang="ru-BY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60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7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59481-F525-4C34-9CBE-0711DF5D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903" y="3835565"/>
            <a:ext cx="6589707" cy="13534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ru-RU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Что означает каждый цвет? </a:t>
            </a:r>
            <a:endParaRPr lang="en-US" sz="4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2347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Индикатор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2353</TotalTime>
  <Words>393</Words>
  <Application>Microsoft Office PowerPoint</Application>
  <PresentationFormat>Широкоэкранный</PresentationFormat>
  <Paragraphs>43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ПСИХОЛОГИЯ ЦВЕТА: КАК ОТТЕНКИ ВЛИЯЮТ НА ВОСПРИЯТИЕ ПРОДУКТА</vt:lpstr>
      <vt:lpstr>Психология цвета</vt:lpstr>
      <vt:lpstr>Из чего состоит цвет?</vt:lpstr>
      <vt:lpstr>Биология или эволюция</vt:lpstr>
      <vt:lpstr>Презентация PowerPoint</vt:lpstr>
      <vt:lpstr>Теория экологической валентности</vt:lpstr>
      <vt:lpstr>Как цвета получают свои значения</vt:lpstr>
      <vt:lpstr>Люди вкладывают разные, а иногда и противоречащие друг другу значения в одни и те же цвета, основываясь на разных факторах. Вот что они включают в себя:</vt:lpstr>
      <vt:lpstr>Что означает каждый цвет? </vt:lpstr>
      <vt:lpstr>Презентация PowerPoint</vt:lpstr>
      <vt:lpstr>Оценка</vt:lpstr>
      <vt:lpstr>Что делает цвет хорошим?</vt:lpstr>
      <vt:lpstr>Применение в маркетинге. </vt:lpstr>
      <vt:lpstr>В ходе нашего исследования мы создали следующую таблицу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пользовательских интерфейсов сайта кофейни Dream maker</dc:title>
  <dc:creator>Spirit Black</dc:creator>
  <cp:lastModifiedBy>Alesia Ivanova</cp:lastModifiedBy>
  <cp:revision>104</cp:revision>
  <dcterms:created xsi:type="dcterms:W3CDTF">2020-11-26T18:52:57Z</dcterms:created>
  <dcterms:modified xsi:type="dcterms:W3CDTF">2022-04-05T14:22:29Z</dcterms:modified>
</cp:coreProperties>
</file>